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353" r:id="rId2"/>
    <p:sldId id="352" r:id="rId3"/>
    <p:sldId id="351" r:id="rId4"/>
    <p:sldId id="344" r:id="rId5"/>
    <p:sldId id="345" r:id="rId6"/>
    <p:sldId id="346" r:id="rId7"/>
    <p:sldId id="355" r:id="rId8"/>
    <p:sldId id="347" r:id="rId9"/>
    <p:sldId id="348" r:id="rId10"/>
    <p:sldId id="349" r:id="rId11"/>
    <p:sldId id="350" r:id="rId12"/>
    <p:sldId id="354" r:id="rId13"/>
    <p:sldId id="356" r:id="rId14"/>
    <p:sldId id="359" r:id="rId15"/>
    <p:sldId id="365" r:id="rId16"/>
    <p:sldId id="362" r:id="rId17"/>
    <p:sldId id="364" r:id="rId18"/>
    <p:sldId id="360" r:id="rId19"/>
    <p:sldId id="366" r:id="rId20"/>
    <p:sldId id="279" r:id="rId21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16BB2C-7AF5-4137-9F37-3DA081FECA33}">
  <a:tblStyle styleId="{A716BB2C-7AF5-4137-9F37-3DA081FECA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7"/>
    <p:restoredTop sz="94648"/>
  </p:normalViewPr>
  <p:slideViewPr>
    <p:cSldViewPr snapToGrid="0" snapToObjects="1">
      <p:cViewPr>
        <p:scale>
          <a:sx n="119" d="100"/>
          <a:sy n="119" d="100"/>
        </p:scale>
        <p:origin x="20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spinningup.openai.com/en/latest/spinningup/rl_intro2.html#id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martlabai.medium.com/reinforcement-learning-algorithms-an-intuitive-overview-904e2dff5bb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pinningup.openai.com/en/latest/user/introductio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A424-81A0-0005-B6EB-23BEC7256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938" y="3785246"/>
            <a:ext cx="6680861" cy="917383"/>
          </a:xfrm>
        </p:spPr>
        <p:txBody>
          <a:bodyPr/>
          <a:lstStyle/>
          <a:p>
            <a:r>
              <a:rPr lang="en-US" dirty="0"/>
              <a:t>Project Report Update</a:t>
            </a:r>
          </a:p>
        </p:txBody>
      </p:sp>
    </p:spTree>
    <p:extLst>
      <p:ext uri="{BB962C8B-B14F-4D97-AF65-F5344CB8AC3E}">
        <p14:creationId xmlns:p14="http://schemas.microsoft.com/office/powerpoint/2010/main" val="396169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72C7-1003-DDFD-933E-DAB1B4D1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2" y="18007"/>
            <a:ext cx="7683873" cy="813921"/>
          </a:xfrm>
        </p:spPr>
        <p:txBody>
          <a:bodyPr/>
          <a:lstStyle/>
          <a:p>
            <a:pPr algn="ctr"/>
            <a:r>
              <a:rPr lang="en-US" dirty="0"/>
              <a:t>Results Discussions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C93D-0AAD-BC0C-A785-E2BC890D5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457" y="657958"/>
            <a:ext cx="6008914" cy="722624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Learning rate vs Average Latency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0ADA-C58B-9889-E42C-B94D14E7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8138A1-606A-6BFE-F5F6-9C62BC731E1D}"/>
              </a:ext>
            </a:extLst>
          </p:cNvPr>
          <p:cNvCxnSpPr/>
          <p:nvPr/>
        </p:nvCxnSpPr>
        <p:spPr>
          <a:xfrm>
            <a:off x="1763394" y="1450306"/>
            <a:ext cx="51234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11288F-9210-38F7-0B5D-59BB6C61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297" y="2577808"/>
            <a:ext cx="4349416" cy="2899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DADD1-B66C-6EE7-F1C4-18C43E29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0858" y="2577808"/>
            <a:ext cx="4448416" cy="296561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968BD86-EE9D-BBB6-D732-2E8140CC5974}"/>
              </a:ext>
            </a:extLst>
          </p:cNvPr>
          <p:cNvSpPr txBox="1">
            <a:spLocks/>
          </p:cNvSpPr>
          <p:nvPr/>
        </p:nvSpPr>
        <p:spPr>
          <a:xfrm>
            <a:off x="5007429" y="5477419"/>
            <a:ext cx="3868040" cy="99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US" sz="2400" dirty="0"/>
              <a:t>(b) Average latency: HER, A3C, Baseline, DDPG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E15DA7-0F68-7F4E-29B0-601F4A784A7F}"/>
              </a:ext>
            </a:extLst>
          </p:cNvPr>
          <p:cNvSpPr txBox="1">
            <a:spLocks/>
          </p:cNvSpPr>
          <p:nvPr/>
        </p:nvSpPr>
        <p:spPr>
          <a:xfrm>
            <a:off x="268531" y="5477418"/>
            <a:ext cx="4738898" cy="99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US" sz="2400" dirty="0"/>
              <a:t>(a) Various learning rates of DDPG: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0.1, 0.01, 0.001, 0.0001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8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72C7-1003-DDFD-933E-DAB1B4D1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2" y="18007"/>
            <a:ext cx="7683873" cy="813921"/>
          </a:xfrm>
        </p:spPr>
        <p:txBody>
          <a:bodyPr/>
          <a:lstStyle/>
          <a:p>
            <a:pPr algn="ctr"/>
            <a:r>
              <a:rPr lang="en-US" dirty="0"/>
              <a:t>Results Discussions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C93D-0AAD-BC0C-A785-E2BC890D5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457" y="657958"/>
            <a:ext cx="6008914" cy="722624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Average Size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0ADA-C58B-9889-E42C-B94D14E7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8138A1-606A-6BFE-F5F6-9C62BC731E1D}"/>
              </a:ext>
            </a:extLst>
          </p:cNvPr>
          <p:cNvCxnSpPr/>
          <p:nvPr/>
        </p:nvCxnSpPr>
        <p:spPr>
          <a:xfrm>
            <a:off x="1763394" y="1450306"/>
            <a:ext cx="51234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11288F-9210-38F7-0B5D-59BB6C61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726" y="2432828"/>
            <a:ext cx="4385659" cy="318957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E15DA7-0F68-7F4E-29B0-601F4A784A7F}"/>
              </a:ext>
            </a:extLst>
          </p:cNvPr>
          <p:cNvSpPr txBox="1">
            <a:spLocks/>
          </p:cNvSpPr>
          <p:nvPr/>
        </p:nvSpPr>
        <p:spPr>
          <a:xfrm>
            <a:off x="181444" y="5477419"/>
            <a:ext cx="4749783" cy="62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US" sz="2400" dirty="0"/>
              <a:t>(a) Normalized Average size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EFD50C-19AB-643C-CBF7-604D5B63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025" y="1647476"/>
            <a:ext cx="4195249" cy="48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B32B-C6D2-0625-229F-B8E3DC15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78703"/>
            <a:ext cx="6462600" cy="650636"/>
          </a:xfrm>
        </p:spPr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F2A84-6FB3-0722-692E-B7E1E0242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544281"/>
            <a:ext cx="7586875" cy="2307771"/>
          </a:xfrm>
        </p:spPr>
        <p:txBody>
          <a:bodyPr/>
          <a:lstStyle/>
          <a:p>
            <a:pPr marL="38100" indent="0">
              <a:buNone/>
            </a:pPr>
            <a:r>
              <a:rPr lang="en-GB" dirty="0"/>
              <a:t>Advantages of proposed scheme:</a:t>
            </a:r>
          </a:p>
          <a:p>
            <a:pPr lvl="1"/>
            <a:r>
              <a:rPr lang="en-GB" dirty="0"/>
              <a:t>Achieves an improved latency</a:t>
            </a:r>
          </a:p>
          <a:p>
            <a:pPr lvl="1"/>
            <a:r>
              <a:rPr lang="en-GB" dirty="0"/>
              <a:t>Efficient storage size optimization</a:t>
            </a:r>
          </a:p>
          <a:p>
            <a:pPr lvl="1"/>
            <a:r>
              <a:rPr lang="en-GB" dirty="0"/>
              <a:t>Efficient bandwidth utilization</a:t>
            </a:r>
          </a:p>
          <a:p>
            <a:pPr lvl="1"/>
            <a:r>
              <a:rPr lang="en-GB" dirty="0"/>
              <a:t>Enhanced real-time vehicle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DF008-701E-4D14-2211-2CB632E79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A8CBDF-E8CE-738A-9DF9-9C0C717E1853}"/>
              </a:ext>
            </a:extLst>
          </p:cNvPr>
          <p:cNvSpPr txBox="1">
            <a:spLocks/>
          </p:cNvSpPr>
          <p:nvPr/>
        </p:nvSpPr>
        <p:spPr>
          <a:xfrm>
            <a:off x="893699" y="2616029"/>
            <a:ext cx="7586875" cy="398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GB" dirty="0"/>
              <a:t>Conclusion:</a:t>
            </a:r>
          </a:p>
          <a:p>
            <a:pPr lvl="1"/>
            <a:r>
              <a:rPr lang="en-GB" dirty="0"/>
              <a:t>We implemented an </a:t>
            </a:r>
            <a:r>
              <a:rPr lang="en-GB" dirty="0">
                <a:solidFill>
                  <a:srgbClr val="FFC000"/>
                </a:solidFill>
              </a:rPr>
              <a:t>image optimization algorithm</a:t>
            </a:r>
            <a:r>
              <a:rPr lang="en-GB" dirty="0"/>
              <a:t> to reduce the data size for data transfers.</a:t>
            </a:r>
          </a:p>
          <a:p>
            <a:pPr lvl="1"/>
            <a:r>
              <a:rPr lang="en-GB" dirty="0"/>
              <a:t>We introduced a baseline model comprising a </a:t>
            </a:r>
            <a:r>
              <a:rPr lang="en-GB" dirty="0">
                <a:solidFill>
                  <a:srgbClr val="92D050"/>
                </a:solidFill>
              </a:rPr>
              <a:t>non-parametric Bayesian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K-means</a:t>
            </a:r>
            <a:r>
              <a:rPr lang="en-GB" dirty="0"/>
              <a:t> clustering for vehicle selection process.</a:t>
            </a:r>
          </a:p>
          <a:p>
            <a:pPr lvl="1"/>
            <a:r>
              <a:rPr lang="en-GB" dirty="0"/>
              <a:t>We deployed a variety of </a:t>
            </a:r>
            <a:r>
              <a:rPr lang="en-GB" dirty="0">
                <a:solidFill>
                  <a:srgbClr val="00B0F0"/>
                </a:solidFill>
              </a:rPr>
              <a:t>DRL algorithms</a:t>
            </a:r>
            <a:r>
              <a:rPr lang="en-GB" dirty="0"/>
              <a:t> in the vehicle selection process to provide a real-time decision making progress.</a:t>
            </a:r>
          </a:p>
        </p:txBody>
      </p:sp>
    </p:spTree>
    <p:extLst>
      <p:ext uri="{BB962C8B-B14F-4D97-AF65-F5344CB8AC3E}">
        <p14:creationId xmlns:p14="http://schemas.microsoft.com/office/powerpoint/2010/main" val="249263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876887C-BEF6-9B58-61CE-8468FE45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689" y="4224719"/>
            <a:ext cx="1819125" cy="10232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09870C-6E98-D856-F8E5-B5BE2DDE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737" y="4398478"/>
            <a:ext cx="1819125" cy="10232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B7415E-0B4C-24B9-797E-CA8A1FD0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61" y="4365819"/>
            <a:ext cx="1819125" cy="10232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A8FBF0-D58D-C193-248F-6DAAD079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909" y="4539578"/>
            <a:ext cx="1819125" cy="10232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383F26-C48D-94F6-2285-DB23CABB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14" y="4398478"/>
            <a:ext cx="1819125" cy="1023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20D921-7659-A01C-A05D-63553FDD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62" y="4572237"/>
            <a:ext cx="1819125" cy="1023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2FF06-9690-7C58-4840-6B4FC702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639750"/>
          </a:xfrm>
        </p:spPr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8ABCB-C5FC-54E1-DA9D-E20A4B93B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8585" y="6032008"/>
            <a:ext cx="6462600" cy="754879"/>
          </a:xfrm>
        </p:spPr>
        <p:txBody>
          <a:bodyPr/>
          <a:lstStyle/>
          <a:p>
            <a:pPr marL="38100" indent="0" algn="ctr">
              <a:buNone/>
            </a:pPr>
            <a:r>
              <a:rPr lang="en-US" dirty="0"/>
              <a:t>First stage: Data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28F2C-8B93-9D1C-6107-B50954C404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87D08-3169-8E0D-4D54-B8DC8BBA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700" y="1102761"/>
            <a:ext cx="4432507" cy="2612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07B3CC-C98D-D55F-E3F0-17F7BAA1E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4691742"/>
            <a:ext cx="1819124" cy="10232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23C373-16D6-A06D-BF99-BD70C5CEC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957" y="4691742"/>
            <a:ext cx="1819124" cy="10232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B88EB2-6DCF-C2E2-4AD1-D0CD96F90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156" y="4691742"/>
            <a:ext cx="1819127" cy="102325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D9443B-D191-726F-8ABE-E51CA5882B70}"/>
              </a:ext>
            </a:extLst>
          </p:cNvPr>
          <p:cNvCxnSpPr>
            <a:cxnSpLocks/>
          </p:cNvCxnSpPr>
          <p:nvPr/>
        </p:nvCxnSpPr>
        <p:spPr>
          <a:xfrm flipH="1">
            <a:off x="2182182" y="3905692"/>
            <a:ext cx="429327" cy="33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4A1DEF7-E4CE-0EF6-9BC5-186A9075763B}"/>
              </a:ext>
            </a:extLst>
          </p:cNvPr>
          <p:cNvCxnSpPr>
            <a:cxnSpLocks/>
          </p:cNvCxnSpPr>
          <p:nvPr/>
        </p:nvCxnSpPr>
        <p:spPr>
          <a:xfrm>
            <a:off x="4398435" y="3874257"/>
            <a:ext cx="0" cy="40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6C2649-A7FA-F278-2500-A264C74C18DE}"/>
              </a:ext>
            </a:extLst>
          </p:cNvPr>
          <p:cNvCxnSpPr>
            <a:cxnSpLocks/>
          </p:cNvCxnSpPr>
          <p:nvPr/>
        </p:nvCxnSpPr>
        <p:spPr>
          <a:xfrm>
            <a:off x="6530713" y="3874257"/>
            <a:ext cx="431105" cy="26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ED753C7-36D6-5D93-010D-B5C61CAD4B92}"/>
              </a:ext>
            </a:extLst>
          </p:cNvPr>
          <p:cNvSpPr/>
          <p:nvPr/>
        </p:nvSpPr>
        <p:spPr>
          <a:xfrm>
            <a:off x="6757151" y="1776789"/>
            <a:ext cx="2093025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Carla Environment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8B756C-7137-17AE-C0F8-05A838624971}"/>
              </a:ext>
            </a:extLst>
          </p:cNvPr>
          <p:cNvSpPr/>
          <p:nvPr/>
        </p:nvSpPr>
        <p:spPr>
          <a:xfrm>
            <a:off x="488831" y="5795602"/>
            <a:ext cx="2093025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Vehicle data 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96D8D39-B610-6535-5588-7E26852A11BC}"/>
              </a:ext>
            </a:extLst>
          </p:cNvPr>
          <p:cNvSpPr/>
          <p:nvPr/>
        </p:nvSpPr>
        <p:spPr>
          <a:xfrm>
            <a:off x="3365961" y="5780060"/>
            <a:ext cx="2093025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Vehicle data 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83C783-0DC8-3D64-1769-D8BA17D2AB97}"/>
              </a:ext>
            </a:extLst>
          </p:cNvPr>
          <p:cNvSpPr/>
          <p:nvPr/>
        </p:nvSpPr>
        <p:spPr>
          <a:xfrm>
            <a:off x="6117855" y="5750752"/>
            <a:ext cx="2093025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Vehicle data 3</a:t>
            </a:r>
          </a:p>
        </p:txBody>
      </p:sp>
    </p:spTree>
    <p:extLst>
      <p:ext uri="{BB962C8B-B14F-4D97-AF65-F5344CB8AC3E}">
        <p14:creationId xmlns:p14="http://schemas.microsoft.com/office/powerpoint/2010/main" val="266261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FF06-9690-7C58-4840-6B4FC702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770" y="-79958"/>
            <a:ext cx="6462600" cy="639750"/>
          </a:xfrm>
        </p:spPr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8ABCB-C5FC-54E1-DA9D-E20A4B93B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725" y="6145665"/>
            <a:ext cx="8953075" cy="754879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Second stage 1: Data preprocessing &amp;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28F2C-8B93-9D1C-6107-B50954C404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D8311-3A8C-7CEE-21CE-89A6A5B7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74020"/>
            <a:ext cx="6592167" cy="2393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36768A-208F-FA72-0936-1C81D0B3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630" y="1506704"/>
            <a:ext cx="4563473" cy="208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34C7B-5437-B791-EE2D-76A402106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0" y="3436935"/>
            <a:ext cx="4294313" cy="200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11BBEF-AF45-1AF1-C04E-B72AA931B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45" y="3629250"/>
            <a:ext cx="550553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5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FF06-9690-7C58-4840-6B4FC702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639750"/>
          </a:xfrm>
        </p:spPr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8ABCB-C5FC-54E1-DA9D-E20A4B93B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61" y="5828471"/>
            <a:ext cx="9165771" cy="754879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Second stage 2.1: Data preprocessing &amp;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28F2C-8B93-9D1C-6107-B50954C404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79F5BD-DC75-2DA5-7D12-55A6985F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635" y="1106153"/>
            <a:ext cx="4552137" cy="4492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227064-8A4E-55EB-B480-D107A297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11" y="4311089"/>
            <a:ext cx="398236" cy="398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29B904-AE73-4269-8CC4-D6DD26D80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654" y="1622318"/>
            <a:ext cx="398236" cy="398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B9D3BA-A707-6912-C959-14B4E858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95" y="3229882"/>
            <a:ext cx="398236" cy="398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E1B22E-051E-67CB-8B60-346DE172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17" y="2268764"/>
            <a:ext cx="398236" cy="398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D7D473-F1EA-BE09-CCDD-189214A54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378" y="1622318"/>
            <a:ext cx="985066" cy="9850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2F61B5-9017-51FD-CBAA-7C90E66CDFC9}"/>
              </a:ext>
            </a:extLst>
          </p:cNvPr>
          <p:cNvSpPr/>
          <p:nvPr/>
        </p:nvSpPr>
        <p:spPr>
          <a:xfrm>
            <a:off x="208258" y="2715831"/>
            <a:ext cx="3063904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Data: server locations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539838-062E-7B11-25CD-80C4FE7278C0}"/>
              </a:ext>
            </a:extLst>
          </p:cNvPr>
          <p:cNvSpPr/>
          <p:nvPr/>
        </p:nvSpPr>
        <p:spPr>
          <a:xfrm>
            <a:off x="208258" y="3666262"/>
            <a:ext cx="3438456" cy="20058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Goal: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To initialize server location for determining the vehicles’ relative location.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To use the server location in our observation space.</a:t>
            </a: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FCE517-E2EF-9C5F-7217-27AECA69A5B1}"/>
              </a:ext>
            </a:extLst>
          </p:cNvPr>
          <p:cNvSpPr/>
          <p:nvPr/>
        </p:nvSpPr>
        <p:spPr>
          <a:xfrm>
            <a:off x="4729313" y="5187049"/>
            <a:ext cx="3063904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Server locations</a:t>
            </a:r>
          </a:p>
        </p:txBody>
      </p:sp>
    </p:spTree>
    <p:extLst>
      <p:ext uri="{BB962C8B-B14F-4D97-AF65-F5344CB8AC3E}">
        <p14:creationId xmlns:p14="http://schemas.microsoft.com/office/powerpoint/2010/main" val="58670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FF06-9690-7C58-4840-6B4FC702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639750"/>
          </a:xfrm>
        </p:spPr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8ABCB-C5FC-54E1-DA9D-E20A4B93B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5828471"/>
            <a:ext cx="9067800" cy="754879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Second stage 2.2: Data preprocessing &amp;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28F2C-8B93-9D1C-6107-B50954C404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338ED-77E1-C49C-00CF-96C10AAF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58" y="1253624"/>
            <a:ext cx="4294313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7E13E-F53B-A3E0-6AC0-9A94ECCC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6" y="1745295"/>
            <a:ext cx="1819124" cy="10232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EC38E-3AA7-07F4-0276-B8966AEBEAC5}"/>
              </a:ext>
            </a:extLst>
          </p:cNvPr>
          <p:cNvCxnSpPr/>
          <p:nvPr/>
        </p:nvCxnSpPr>
        <p:spPr>
          <a:xfrm>
            <a:off x="2460171" y="2256924"/>
            <a:ext cx="1001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86B217-846E-724D-502C-B75D4A38D64D}"/>
              </a:ext>
            </a:extLst>
          </p:cNvPr>
          <p:cNvCxnSpPr>
            <a:cxnSpLocks/>
          </p:cNvCxnSpPr>
          <p:nvPr/>
        </p:nvCxnSpPr>
        <p:spPr>
          <a:xfrm>
            <a:off x="6235143" y="3429000"/>
            <a:ext cx="0" cy="78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07011-6CFB-74AD-E3B0-227DD529F995}"/>
              </a:ext>
            </a:extLst>
          </p:cNvPr>
          <p:cNvSpPr/>
          <p:nvPr/>
        </p:nvSpPr>
        <p:spPr>
          <a:xfrm>
            <a:off x="4440684" y="4247870"/>
            <a:ext cx="3926625" cy="727645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Data: vehicle location, image size, detected objects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016F93-B0D8-52D7-5507-42973EE9C21E}"/>
              </a:ext>
            </a:extLst>
          </p:cNvPr>
          <p:cNvSpPr/>
          <p:nvPr/>
        </p:nvSpPr>
        <p:spPr>
          <a:xfrm>
            <a:off x="5358173" y="5198974"/>
            <a:ext cx="3524570" cy="7387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NOTE</a:t>
            </a:r>
            <a:r>
              <a:rPr lang="en-US" sz="1600" dirty="0">
                <a:latin typeface="Consolas" panose="020B0609020204030204" pitchFamily="49" charset="0"/>
              </a:rPr>
              <a:t>: The vehicle location is computed relative to the server locations.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B6A90E-460E-62C9-A16B-BC5787460401}"/>
              </a:ext>
            </a:extLst>
          </p:cNvPr>
          <p:cNvSpPr/>
          <p:nvPr/>
        </p:nvSpPr>
        <p:spPr>
          <a:xfrm>
            <a:off x="162440" y="3271340"/>
            <a:ext cx="3839557" cy="20058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Goal: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To initialize vehicle for data collection.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To use the vehicle data collected in our RL observation space.</a:t>
            </a: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004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FF06-9690-7C58-4840-6B4FC702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639750"/>
          </a:xfrm>
        </p:spPr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8ABCB-C5FC-54E1-DA9D-E20A4B93B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" y="5837938"/>
            <a:ext cx="9067800" cy="754879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Second stage 2.3: Data preprocessing &amp;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28F2C-8B93-9D1C-6107-B50954C404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07011-6CFB-74AD-E3B0-227DD529F995}"/>
              </a:ext>
            </a:extLst>
          </p:cNvPr>
          <p:cNvSpPr/>
          <p:nvPr/>
        </p:nvSpPr>
        <p:spPr>
          <a:xfrm>
            <a:off x="-467206" y="3442961"/>
            <a:ext cx="6169716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Data: vehicle location, 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</a:rPr>
              <a:t>image size, detected objects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A2820-E29A-379C-CC6E-FA4FE955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189" y="2129640"/>
            <a:ext cx="985066" cy="985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D2E779-E09C-33D4-B441-5FEBFEA6116A}"/>
              </a:ext>
            </a:extLst>
          </p:cNvPr>
          <p:cNvSpPr/>
          <p:nvPr/>
        </p:nvSpPr>
        <p:spPr>
          <a:xfrm>
            <a:off x="5055069" y="3223153"/>
            <a:ext cx="3063904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Data: server locations</a:t>
            </a:r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8A08D9A8-34F9-E363-9CA9-89EE379DDB88}"/>
              </a:ext>
            </a:extLst>
          </p:cNvPr>
          <p:cNvSpPr/>
          <p:nvPr/>
        </p:nvSpPr>
        <p:spPr>
          <a:xfrm>
            <a:off x="4921421" y="2467331"/>
            <a:ext cx="574735" cy="446933"/>
          </a:xfrm>
          <a:prstGeom prst="mathPlu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7D18C-46D4-EF8D-6790-AA97A26388C8}"/>
              </a:ext>
            </a:extLst>
          </p:cNvPr>
          <p:cNvSpPr/>
          <p:nvPr/>
        </p:nvSpPr>
        <p:spPr>
          <a:xfrm>
            <a:off x="1025027" y="1273629"/>
            <a:ext cx="7093946" cy="375557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FF368-5A45-310A-2120-C7ABE6E7D91B}"/>
              </a:ext>
            </a:extLst>
          </p:cNvPr>
          <p:cNvSpPr/>
          <p:nvPr/>
        </p:nvSpPr>
        <p:spPr>
          <a:xfrm>
            <a:off x="2759907" y="4746172"/>
            <a:ext cx="3455836" cy="58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Observation space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EE05C4-D67F-814D-332E-068CF539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54" y="2268415"/>
            <a:ext cx="1819124" cy="10232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D5B0AF-D042-587E-A6A6-41FCC6BB9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207" y="2268413"/>
            <a:ext cx="1819127" cy="1023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7E13E-F53B-A3E0-6AC0-9A94ECCC0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432" y="1615879"/>
            <a:ext cx="1819124" cy="102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C3D52DC-3BA5-EA60-9824-342A7D86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7" y="1413700"/>
            <a:ext cx="1563399" cy="9253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C4F75A-0359-644C-9956-5DD96BEA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074" y="1544339"/>
            <a:ext cx="1512518" cy="850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2FF06-9690-7C58-4840-6B4FC702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639750"/>
          </a:xfrm>
        </p:spPr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8ABCB-C5FC-54E1-DA9D-E20A4B93B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439" y="5812970"/>
            <a:ext cx="8735361" cy="754879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Third stage 3.1 : Vehicle selection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28F2C-8B93-9D1C-6107-B50954C404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C34A0-BED1-7F35-6468-6A7FE513D3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" r="16"/>
          <a:stretch/>
        </p:blipFill>
        <p:spPr>
          <a:xfrm>
            <a:off x="1118176" y="1554348"/>
            <a:ext cx="1263080" cy="1329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DFA6D-9A9E-724F-2DD5-233E4D05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98" y="1650253"/>
            <a:ext cx="1512517" cy="8507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D02B63-399F-9592-7F12-F71514F286A8}"/>
              </a:ext>
            </a:extLst>
          </p:cNvPr>
          <p:cNvSpPr/>
          <p:nvPr/>
        </p:nvSpPr>
        <p:spPr>
          <a:xfrm>
            <a:off x="4150310" y="2766120"/>
            <a:ext cx="2685128" cy="5692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Data: vehicle location,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image size, detected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2B234-9832-7D06-568F-5CBF7B2FF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734" y="1686111"/>
            <a:ext cx="819037" cy="819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63E445-7B33-CC79-FA3E-4E0AFCBA2440}"/>
              </a:ext>
            </a:extLst>
          </p:cNvPr>
          <p:cNvSpPr/>
          <p:nvPr/>
        </p:nvSpPr>
        <p:spPr>
          <a:xfrm>
            <a:off x="7174777" y="2658995"/>
            <a:ext cx="1683265" cy="3293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Data: server locations</a:t>
            </a:r>
          </a:p>
        </p:txBody>
      </p:sp>
      <p:sp>
        <p:nvSpPr>
          <p:cNvPr id="10" name="Plus 9">
            <a:extLst>
              <a:ext uri="{FF2B5EF4-FFF2-40B4-BE49-F238E27FC236}">
                <a16:creationId xmlns:a16="http://schemas.microsoft.com/office/drawing/2014/main" id="{DD55C0A7-B41B-17ED-B8B1-3A11A16BC1B4}"/>
              </a:ext>
            </a:extLst>
          </p:cNvPr>
          <p:cNvSpPr/>
          <p:nvPr/>
        </p:nvSpPr>
        <p:spPr>
          <a:xfrm>
            <a:off x="6449751" y="1969475"/>
            <a:ext cx="477865" cy="357546"/>
          </a:xfrm>
          <a:prstGeom prst="mathPlu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819E44-17A8-13D0-D7D3-4FBFCCC67CBF}"/>
              </a:ext>
            </a:extLst>
          </p:cNvPr>
          <p:cNvSpPr/>
          <p:nvPr/>
        </p:nvSpPr>
        <p:spPr>
          <a:xfrm>
            <a:off x="4187137" y="1130391"/>
            <a:ext cx="4525228" cy="273186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B9D38-D692-7EBC-3F58-60811AEF9269}"/>
              </a:ext>
            </a:extLst>
          </p:cNvPr>
          <p:cNvSpPr/>
          <p:nvPr/>
        </p:nvSpPr>
        <p:spPr>
          <a:xfrm>
            <a:off x="5213656" y="3600495"/>
            <a:ext cx="2873367" cy="4678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Observation space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6E67933-0808-56F2-73B6-03BBAA829357}"/>
              </a:ext>
            </a:extLst>
          </p:cNvPr>
          <p:cNvSpPr/>
          <p:nvPr/>
        </p:nvSpPr>
        <p:spPr>
          <a:xfrm>
            <a:off x="2621174" y="2233673"/>
            <a:ext cx="1226624" cy="485703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0BEFEB-03CF-F1D9-6209-3D59FA4F82E4}"/>
              </a:ext>
            </a:extLst>
          </p:cNvPr>
          <p:cNvSpPr/>
          <p:nvPr/>
        </p:nvSpPr>
        <p:spPr>
          <a:xfrm>
            <a:off x="1118176" y="3050769"/>
            <a:ext cx="1263080" cy="3293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DRL Agent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F115C-C36F-C1DB-733B-A9D1851A986F}"/>
              </a:ext>
            </a:extLst>
          </p:cNvPr>
          <p:cNvSpPr/>
          <p:nvPr/>
        </p:nvSpPr>
        <p:spPr>
          <a:xfrm>
            <a:off x="201903" y="3571294"/>
            <a:ext cx="3839557" cy="20058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Goal: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To make the DRL agent interact with our observation space.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To make decision on each vehicle and server pairs that is most optimal.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A9CFEC-B204-0556-E0C0-8C577DBF83CC}"/>
              </a:ext>
            </a:extLst>
          </p:cNvPr>
          <p:cNvSpPr/>
          <p:nvPr/>
        </p:nvSpPr>
        <p:spPr>
          <a:xfrm>
            <a:off x="5492874" y="5122517"/>
            <a:ext cx="3524570" cy="7387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NOTE</a:t>
            </a:r>
            <a:r>
              <a:rPr lang="en-US" sz="1600" dirty="0">
                <a:latin typeface="Consolas" panose="020B0609020204030204" pitchFamily="49" charset="0"/>
              </a:rPr>
              <a:t>: Consider the image size, detected objects, and distances in making decisions.</a:t>
            </a:r>
          </a:p>
        </p:txBody>
      </p:sp>
    </p:spTree>
    <p:extLst>
      <p:ext uri="{BB962C8B-B14F-4D97-AF65-F5344CB8AC3E}">
        <p14:creationId xmlns:p14="http://schemas.microsoft.com/office/powerpoint/2010/main" val="371808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FF06-9690-7C58-4840-6B4FC702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639750"/>
          </a:xfrm>
        </p:spPr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8ABCB-C5FC-54E1-DA9D-E20A4B93B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439" y="5812970"/>
            <a:ext cx="8735361" cy="754879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Third stage 3.1 : Vehicle selection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28F2C-8B93-9D1C-6107-B50954C404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C34A0-BED1-7F35-6468-6A7FE513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" r="16"/>
          <a:stretch/>
        </p:blipFill>
        <p:spPr>
          <a:xfrm>
            <a:off x="1118176" y="1554348"/>
            <a:ext cx="1263080" cy="1329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D02B63-399F-9592-7F12-F71514F286A8}"/>
              </a:ext>
            </a:extLst>
          </p:cNvPr>
          <p:cNvSpPr/>
          <p:nvPr/>
        </p:nvSpPr>
        <p:spPr>
          <a:xfrm>
            <a:off x="4150310" y="2766120"/>
            <a:ext cx="2685128" cy="5692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Data: vehicle location,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image size, detected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2B234-9832-7D06-568F-5CBF7B2F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734" y="1686111"/>
            <a:ext cx="819037" cy="819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63E445-7B33-CC79-FA3E-4E0AFCBA2440}"/>
              </a:ext>
            </a:extLst>
          </p:cNvPr>
          <p:cNvSpPr/>
          <p:nvPr/>
        </p:nvSpPr>
        <p:spPr>
          <a:xfrm>
            <a:off x="7174777" y="2658995"/>
            <a:ext cx="1683265" cy="3293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Data: server locations</a:t>
            </a:r>
          </a:p>
        </p:txBody>
      </p:sp>
      <p:sp>
        <p:nvSpPr>
          <p:cNvPr id="10" name="Plus 9">
            <a:extLst>
              <a:ext uri="{FF2B5EF4-FFF2-40B4-BE49-F238E27FC236}">
                <a16:creationId xmlns:a16="http://schemas.microsoft.com/office/drawing/2014/main" id="{DD55C0A7-B41B-17ED-B8B1-3A11A16BC1B4}"/>
              </a:ext>
            </a:extLst>
          </p:cNvPr>
          <p:cNvSpPr/>
          <p:nvPr/>
        </p:nvSpPr>
        <p:spPr>
          <a:xfrm>
            <a:off x="6449751" y="1969475"/>
            <a:ext cx="477865" cy="357546"/>
          </a:xfrm>
          <a:prstGeom prst="mathPlu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819E44-17A8-13D0-D7D3-4FBFCCC67CBF}"/>
              </a:ext>
            </a:extLst>
          </p:cNvPr>
          <p:cNvSpPr/>
          <p:nvPr/>
        </p:nvSpPr>
        <p:spPr>
          <a:xfrm>
            <a:off x="4187137" y="1130391"/>
            <a:ext cx="4525228" cy="273186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B9D38-D692-7EBC-3F58-60811AEF9269}"/>
              </a:ext>
            </a:extLst>
          </p:cNvPr>
          <p:cNvSpPr/>
          <p:nvPr/>
        </p:nvSpPr>
        <p:spPr>
          <a:xfrm>
            <a:off x="5213656" y="3600495"/>
            <a:ext cx="2873367" cy="4678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Observation space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0BEFEB-03CF-F1D9-6209-3D59FA4F82E4}"/>
              </a:ext>
            </a:extLst>
          </p:cNvPr>
          <p:cNvSpPr/>
          <p:nvPr/>
        </p:nvSpPr>
        <p:spPr>
          <a:xfrm>
            <a:off x="1118176" y="3050769"/>
            <a:ext cx="1263080" cy="3293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DRL Agent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CE138D-ABF6-85C8-221F-DB0F38115ABB}"/>
              </a:ext>
            </a:extLst>
          </p:cNvPr>
          <p:cNvSpPr/>
          <p:nvPr/>
        </p:nvSpPr>
        <p:spPr>
          <a:xfrm>
            <a:off x="2621174" y="2233673"/>
            <a:ext cx="1226624" cy="485703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D30049-B88F-CFD4-AAA8-687CA36B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00" y="4472438"/>
            <a:ext cx="1000795" cy="10007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6726FA4-AE94-0203-73AC-D73FBBE8E0E4}"/>
              </a:ext>
            </a:extLst>
          </p:cNvPr>
          <p:cNvSpPr/>
          <p:nvPr/>
        </p:nvSpPr>
        <p:spPr>
          <a:xfrm>
            <a:off x="2130358" y="4256670"/>
            <a:ext cx="3839557" cy="1511596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Goal: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To design the reward in terms of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time</a:t>
            </a:r>
            <a:r>
              <a:rPr lang="en-US" sz="1600" dirty="0">
                <a:latin typeface="Consolas" panose="020B0609020204030204" pitchFamily="49" charset="0"/>
              </a:rPr>
              <a:t> taken to make a decision and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storage size </a:t>
            </a:r>
            <a:r>
              <a:rPr lang="en-US" sz="1600" dirty="0">
                <a:latin typeface="Consolas" panose="020B0609020204030204" pitchFamily="49" charset="0"/>
              </a:rPr>
              <a:t>selected.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4300FE-D759-F78C-2708-459B7580A525}"/>
              </a:ext>
            </a:extLst>
          </p:cNvPr>
          <p:cNvSpPr/>
          <p:nvPr/>
        </p:nvSpPr>
        <p:spPr>
          <a:xfrm>
            <a:off x="4996885" y="5480031"/>
            <a:ext cx="1556315" cy="4678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Reward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820F99-2D7B-80E6-529D-111470620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777" y="1413700"/>
            <a:ext cx="1563399" cy="9253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555CD0-AD21-0CE0-1ACA-EC3BB3860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074" y="1544339"/>
            <a:ext cx="1512518" cy="850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B60F4C-245A-C0FB-51FF-55D39FABC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398" y="1650253"/>
            <a:ext cx="1512517" cy="8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7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299C-9177-EB48-5FC0-A0704AAC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781264"/>
          </a:xfrm>
        </p:spPr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7B486-3E44-4764-D8B7-D3846A40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186544"/>
            <a:ext cx="6878700" cy="493122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Baseline model: </a:t>
            </a:r>
            <a:r>
              <a:rPr lang="en-US" sz="2400" dirty="0"/>
              <a:t>Bayesian non-parametric algorithm and K-means clustering.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RL algorithms: Model-free</a:t>
            </a:r>
          </a:p>
          <a:p>
            <a:pPr lvl="1"/>
            <a:r>
              <a:rPr lang="en-US" dirty="0"/>
              <a:t>Policy optimization: policy optimization methods the agent learns directly the policy function that maps state to action. The policy is determined without using a value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Q-learning: Q-learning learns the action-value function </a:t>
            </a:r>
            <a:r>
              <a:rPr lang="en-US" i="1" dirty="0"/>
              <a:t>Q(s, a).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EC51D-15B7-7E45-E126-C3A842B0F4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522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7ECEFD"/>
                </a:solidFill>
              </a:rPr>
              <a:t>Thanks!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43C1C-8081-B8AA-A422-941954615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769" y="831928"/>
            <a:ext cx="7532446" cy="3707416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Advantages of RL</a:t>
            </a:r>
          </a:p>
          <a:p>
            <a:pPr marL="552450" indent="-514350">
              <a:buFont typeface="+mj-lt"/>
              <a:buAutoNum type="alphaLcParenR"/>
            </a:pPr>
            <a:r>
              <a:rPr lang="en-US" sz="2400" dirty="0"/>
              <a:t>RL works by interacting with the environment.</a:t>
            </a:r>
          </a:p>
          <a:p>
            <a:pPr marL="552450" indent="-514350">
              <a:buFont typeface="+mj-lt"/>
              <a:buAutoNum type="alphaLcParenR"/>
            </a:pPr>
            <a:r>
              <a:rPr lang="en-US" sz="2400" dirty="0"/>
              <a:t>The RL algorithm works like the human brain works when making some decisions.</a:t>
            </a:r>
          </a:p>
          <a:p>
            <a:pPr marL="552450" indent="-514350">
              <a:buFont typeface="+mj-lt"/>
              <a:buAutoNum type="alphaLcParenR"/>
            </a:pPr>
            <a:r>
              <a:rPr lang="en-US" sz="2400" dirty="0"/>
              <a:t>There is no labeled dataset is present.</a:t>
            </a:r>
          </a:p>
          <a:p>
            <a:pPr marL="552450" indent="-514350">
              <a:buFont typeface="+mj-lt"/>
              <a:buAutoNum type="alphaLcParenR"/>
            </a:pPr>
            <a:r>
              <a:rPr lang="en-US" sz="2400" dirty="0"/>
              <a:t>No previous training is provided to the learning agent.</a:t>
            </a:r>
          </a:p>
          <a:p>
            <a:pPr marL="552450" indent="-514350">
              <a:buFont typeface="+mj-lt"/>
              <a:buAutoNum type="alphaLcParenR"/>
            </a:pPr>
            <a:r>
              <a:rPr lang="en-US" sz="2400" dirty="0"/>
              <a:t>RL helps to take decisions sequentially.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9BF74-CFB2-7F1A-1C3F-7AB190628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6F05C1-C280-76EB-0ABB-093A79AC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2" y="18007"/>
            <a:ext cx="7683873" cy="813921"/>
          </a:xfrm>
        </p:spPr>
        <p:txBody>
          <a:bodyPr/>
          <a:lstStyle/>
          <a:p>
            <a:pPr algn="ctr"/>
            <a:r>
              <a:rPr lang="en-US" dirty="0"/>
              <a:t>Results Discussions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232373-11FB-36BF-0AE3-3CF1F847DA5B}"/>
              </a:ext>
            </a:extLst>
          </p:cNvPr>
          <p:cNvSpPr txBox="1">
            <a:spLocks/>
          </p:cNvSpPr>
          <p:nvPr/>
        </p:nvSpPr>
        <p:spPr>
          <a:xfrm>
            <a:off x="805055" y="4776983"/>
            <a:ext cx="7532446" cy="17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US" dirty="0"/>
              <a:t>Advantages of Baseline</a:t>
            </a:r>
          </a:p>
          <a:p>
            <a:pPr marL="552450" indent="-514350">
              <a:buFont typeface="+mj-lt"/>
              <a:buAutoNum type="alphaLcParenR"/>
            </a:pPr>
            <a:r>
              <a:rPr lang="en-US" sz="2400" dirty="0"/>
              <a:t>Relatively simple to implement.</a:t>
            </a:r>
          </a:p>
          <a:p>
            <a:pPr marL="552450" indent="-514350">
              <a:buFont typeface="+mj-lt"/>
              <a:buAutoNum type="alphaLcParenR"/>
            </a:pPr>
            <a:r>
              <a:rPr lang="en-US" sz="2400" dirty="0"/>
              <a:t>Provides a standard for labelling datasets.</a:t>
            </a:r>
          </a:p>
          <a:p>
            <a:pPr marL="381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910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6111-0D1C-98D0-0057-F1F8D957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06825"/>
            <a:ext cx="6462600" cy="677421"/>
          </a:xfrm>
        </p:spPr>
        <p:txBody>
          <a:bodyPr/>
          <a:lstStyle/>
          <a:p>
            <a:r>
              <a:rPr lang="en-US" dirty="0"/>
              <a:t>Project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AE13-44B9-A5D5-DF16-A60A3D4E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884246"/>
            <a:ext cx="5898987" cy="868354"/>
          </a:xfrm>
        </p:spPr>
        <p:txBody>
          <a:bodyPr/>
          <a:lstStyle/>
          <a:p>
            <a:pPr marL="3810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Taxonomy of RL Algorithms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75154-CA2C-F94C-B22C-0489D157C0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4C892-AB67-4D51-4573-D64439DFF5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r="3452"/>
          <a:stretch/>
        </p:blipFill>
        <p:spPr>
          <a:xfrm>
            <a:off x="108860" y="1746304"/>
            <a:ext cx="8828311" cy="4617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345D0F-8A3B-B0A6-434E-7A3CAFF541DF}"/>
              </a:ext>
            </a:extLst>
          </p:cNvPr>
          <p:cNvSpPr txBox="1"/>
          <p:nvPr/>
        </p:nvSpPr>
        <p:spPr>
          <a:xfrm>
            <a:off x="6641354" y="1161386"/>
            <a:ext cx="936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[Link]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BF42E-201E-96C6-4FD9-B44B0A82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214" y="97969"/>
            <a:ext cx="6462600" cy="742736"/>
          </a:xfrm>
        </p:spPr>
        <p:txBody>
          <a:bodyPr/>
          <a:lstStyle/>
          <a:p>
            <a:pPr algn="ctr"/>
            <a:r>
              <a:rPr lang="en-US" dirty="0"/>
              <a:t>Open AI Gym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248AB-E150-7D35-A0C5-934604464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5189" y="4082510"/>
            <a:ext cx="7575386" cy="2490617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/>
              <a:t>Gym is an open source Python library for developing and comparing reinforcement learning algorithms by providing a standard API to communicate between learning algorithms and environments, as well as a standard set of environments compliant with that API.</a:t>
            </a:r>
          </a:p>
          <a:p>
            <a:pPr marL="38100" indent="0">
              <a:buNone/>
            </a:pPr>
            <a:r>
              <a:rPr lang="en-US" sz="2400" dirty="0">
                <a:hlinkClick r:id="rId2"/>
              </a:rPr>
              <a:t>openai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5ABC3-D667-0142-2B0C-8BBDD8350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55E-EDA7-912D-CD15-904FBFAD7B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0400" y="693465"/>
            <a:ext cx="5283200" cy="3505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0F9183-0BC7-D9EB-A5B3-98AB71BCA820}"/>
              </a:ext>
            </a:extLst>
          </p:cNvPr>
          <p:cNvCxnSpPr/>
          <p:nvPr/>
        </p:nvCxnSpPr>
        <p:spPr>
          <a:xfrm>
            <a:off x="2061600" y="840706"/>
            <a:ext cx="4657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69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4">
            <a:extLst>
              <a:ext uri="{FF2B5EF4-FFF2-40B4-BE49-F238E27FC236}">
                <a16:creationId xmlns:a16="http://schemas.microsoft.com/office/drawing/2014/main" id="{0964FA0F-1DF8-7DDC-6169-91ABF2117AC8}"/>
              </a:ext>
            </a:extLst>
          </p:cNvPr>
          <p:cNvSpPr/>
          <p:nvPr/>
        </p:nvSpPr>
        <p:spPr>
          <a:xfrm>
            <a:off x="893114" y="2446080"/>
            <a:ext cx="2167247" cy="2202873"/>
          </a:xfrm>
          <a:prstGeom prst="roundRect">
            <a:avLst>
              <a:gd name="adj" fmla="val 65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D201BACF-5A74-BD40-A6C6-FE596FABC1D5}"/>
              </a:ext>
            </a:extLst>
          </p:cNvPr>
          <p:cNvSpPr/>
          <p:nvPr/>
        </p:nvSpPr>
        <p:spPr>
          <a:xfrm>
            <a:off x="893114" y="2356017"/>
            <a:ext cx="2167247" cy="45325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DRL Agents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F146A-9EF7-2522-DF6A-9F2E1AF84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5595256"/>
            <a:ext cx="7749557" cy="972593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/>
              <a:t>We present the state, action and reward design for our DRL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CA0A-BBE3-00FC-2FDB-EED74A2CE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65D792-5719-C373-010F-27EC64ED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33" y="274650"/>
            <a:ext cx="8597736" cy="1143000"/>
          </a:xfrm>
        </p:spPr>
        <p:txBody>
          <a:bodyPr/>
          <a:lstStyle/>
          <a:p>
            <a:pPr algn="ctr"/>
            <a:r>
              <a:rPr lang="en-US" dirty="0"/>
              <a:t>How to use DRL to solve vehicle-server selection problem?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F41A95-53C5-FE3D-B7EE-FF8D8B6C7AE9}"/>
              </a:ext>
            </a:extLst>
          </p:cNvPr>
          <p:cNvCxnSpPr/>
          <p:nvPr/>
        </p:nvCxnSpPr>
        <p:spPr>
          <a:xfrm>
            <a:off x="980784" y="1395878"/>
            <a:ext cx="681932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41FA465E-406E-914A-B715-C26B61F4D5A7}"/>
              </a:ext>
            </a:extLst>
          </p:cNvPr>
          <p:cNvSpPr/>
          <p:nvPr/>
        </p:nvSpPr>
        <p:spPr>
          <a:xfrm>
            <a:off x="5184408" y="2370887"/>
            <a:ext cx="2167247" cy="2202873"/>
          </a:xfrm>
          <a:prstGeom prst="roundRect">
            <a:avLst>
              <a:gd name="adj" fmla="val 653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822BC6-CB24-BD14-60F9-43501337A41C}"/>
              </a:ext>
            </a:extLst>
          </p:cNvPr>
          <p:cNvSpPr/>
          <p:nvPr/>
        </p:nvSpPr>
        <p:spPr>
          <a:xfrm>
            <a:off x="5189053" y="2357016"/>
            <a:ext cx="2167247" cy="453258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Environment</a:t>
            </a:r>
          </a:p>
        </p:txBody>
      </p:sp>
      <p:cxnSp>
        <p:nvCxnSpPr>
          <p:cNvPr id="9" name="Connector: Elbow 9">
            <a:extLst>
              <a:ext uri="{FF2B5EF4-FFF2-40B4-BE49-F238E27FC236}">
                <a16:creationId xmlns:a16="http://schemas.microsoft.com/office/drawing/2014/main" id="{80184599-43C1-17A0-FE63-E2BBFD6B4EF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123244" y="207582"/>
            <a:ext cx="41564" cy="4257303"/>
          </a:xfrm>
          <a:prstGeom prst="bentConnector3">
            <a:avLst>
              <a:gd name="adj1" fmla="val 103570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11">
            <a:extLst>
              <a:ext uri="{FF2B5EF4-FFF2-40B4-BE49-F238E27FC236}">
                <a16:creationId xmlns:a16="http://schemas.microsoft.com/office/drawing/2014/main" id="{559DA870-BDE5-2174-2D89-0604FC2EE183}"/>
              </a:ext>
            </a:extLst>
          </p:cNvPr>
          <p:cNvCxnSpPr>
            <a:cxnSpLocks/>
          </p:cNvCxnSpPr>
          <p:nvPr/>
        </p:nvCxnSpPr>
        <p:spPr>
          <a:xfrm rot="5400000">
            <a:off x="4080003" y="2507455"/>
            <a:ext cx="41564" cy="4257303"/>
          </a:xfrm>
          <a:prstGeom prst="bentConnector3">
            <a:avLst>
              <a:gd name="adj1" fmla="val 103570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Right 12">
            <a:extLst>
              <a:ext uri="{FF2B5EF4-FFF2-40B4-BE49-F238E27FC236}">
                <a16:creationId xmlns:a16="http://schemas.microsoft.com/office/drawing/2014/main" id="{8C2D43D3-6F1D-6C8B-041C-A0B398CDE123}"/>
              </a:ext>
            </a:extLst>
          </p:cNvPr>
          <p:cNvSpPr/>
          <p:nvPr/>
        </p:nvSpPr>
        <p:spPr>
          <a:xfrm>
            <a:off x="3214781" y="3287258"/>
            <a:ext cx="1858489" cy="603671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B8C22-EF6B-A42F-8471-60D74A890DE8}"/>
              </a:ext>
            </a:extLst>
          </p:cNvPr>
          <p:cNvSpPr/>
          <p:nvPr/>
        </p:nvSpPr>
        <p:spPr>
          <a:xfrm>
            <a:off x="3060361" y="1999760"/>
            <a:ext cx="2404267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Reward: computational time (latency)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DD0FA-5991-F939-E4FE-8C517B517416}"/>
              </a:ext>
            </a:extLst>
          </p:cNvPr>
          <p:cNvSpPr/>
          <p:nvPr/>
        </p:nvSpPr>
        <p:spPr>
          <a:xfrm>
            <a:off x="3098997" y="4601453"/>
            <a:ext cx="2093025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State: observations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F42807-AE56-42A2-C6A1-FE5FD735747D}"/>
              </a:ext>
            </a:extLst>
          </p:cNvPr>
          <p:cNvSpPr/>
          <p:nvPr/>
        </p:nvSpPr>
        <p:spPr>
          <a:xfrm>
            <a:off x="3017161" y="2805811"/>
            <a:ext cx="2167247" cy="4116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Action: select, update, or maintain </a:t>
            </a:r>
          </a:p>
        </p:txBody>
      </p:sp>
      <p:sp>
        <p:nvSpPr>
          <p:cNvPr id="15" name="Arrow: Pentagon 16">
            <a:extLst>
              <a:ext uri="{FF2B5EF4-FFF2-40B4-BE49-F238E27FC236}">
                <a16:creationId xmlns:a16="http://schemas.microsoft.com/office/drawing/2014/main" id="{424AC848-CE59-237C-6CD7-27B0EF7086DE}"/>
              </a:ext>
            </a:extLst>
          </p:cNvPr>
          <p:cNvSpPr/>
          <p:nvPr/>
        </p:nvSpPr>
        <p:spPr>
          <a:xfrm flipH="1">
            <a:off x="5348117" y="2934693"/>
            <a:ext cx="1849118" cy="23029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Consolas" panose="020B0609020204030204" pitchFamily="49" charset="0"/>
              </a:rPr>
              <a:t>Image size </a:t>
            </a:r>
          </a:p>
        </p:txBody>
      </p:sp>
      <p:sp>
        <p:nvSpPr>
          <p:cNvPr id="16" name="Arrow: Pentagon 17">
            <a:extLst>
              <a:ext uri="{FF2B5EF4-FFF2-40B4-BE49-F238E27FC236}">
                <a16:creationId xmlns:a16="http://schemas.microsoft.com/office/drawing/2014/main" id="{A72FC45C-2F11-6087-D05D-99CF1027A74E}"/>
              </a:ext>
            </a:extLst>
          </p:cNvPr>
          <p:cNvSpPr/>
          <p:nvPr/>
        </p:nvSpPr>
        <p:spPr>
          <a:xfrm flipH="1">
            <a:off x="5348119" y="3723675"/>
            <a:ext cx="1849118" cy="256554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Consolas" panose="020B0609020204030204" pitchFamily="49" charset="0"/>
              </a:rPr>
              <a:t>Detected Objects</a:t>
            </a:r>
          </a:p>
        </p:txBody>
      </p:sp>
      <p:sp>
        <p:nvSpPr>
          <p:cNvPr id="17" name="Arrow: Pentagon 18">
            <a:extLst>
              <a:ext uri="{FF2B5EF4-FFF2-40B4-BE49-F238E27FC236}">
                <a16:creationId xmlns:a16="http://schemas.microsoft.com/office/drawing/2014/main" id="{D28D245D-43F1-9857-9368-F2A900B729E4}"/>
              </a:ext>
            </a:extLst>
          </p:cNvPr>
          <p:cNvSpPr/>
          <p:nvPr/>
        </p:nvSpPr>
        <p:spPr>
          <a:xfrm flipH="1">
            <a:off x="5345149" y="3302926"/>
            <a:ext cx="1849118" cy="28281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Consolas" panose="020B0609020204030204" pitchFamily="49" charset="0"/>
              </a:rPr>
              <a:t>Server location</a:t>
            </a:r>
          </a:p>
        </p:txBody>
      </p:sp>
      <p:sp>
        <p:nvSpPr>
          <p:cNvPr id="18" name="Arrow: Pentagon 19">
            <a:extLst>
              <a:ext uri="{FF2B5EF4-FFF2-40B4-BE49-F238E27FC236}">
                <a16:creationId xmlns:a16="http://schemas.microsoft.com/office/drawing/2014/main" id="{A88A6D57-64EF-0972-E721-57338D49B743}"/>
              </a:ext>
            </a:extLst>
          </p:cNvPr>
          <p:cNvSpPr/>
          <p:nvPr/>
        </p:nvSpPr>
        <p:spPr>
          <a:xfrm flipH="1">
            <a:off x="5348119" y="4118166"/>
            <a:ext cx="1849118" cy="256554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Consolas" panose="020B0609020204030204" pitchFamily="49" charset="0"/>
              </a:rPr>
              <a:t>Vehicle location</a:t>
            </a:r>
          </a:p>
        </p:txBody>
      </p:sp>
      <p:sp>
        <p:nvSpPr>
          <p:cNvPr id="19" name="Rectangle: Rounded Corners 21">
            <a:extLst>
              <a:ext uri="{FF2B5EF4-FFF2-40B4-BE49-F238E27FC236}">
                <a16:creationId xmlns:a16="http://schemas.microsoft.com/office/drawing/2014/main" id="{623703E1-081E-1500-37D5-FCCD958550F8}"/>
              </a:ext>
            </a:extLst>
          </p:cNvPr>
          <p:cNvSpPr/>
          <p:nvPr/>
        </p:nvSpPr>
        <p:spPr>
          <a:xfrm>
            <a:off x="1112807" y="2983895"/>
            <a:ext cx="1749934" cy="511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Single agent: </a:t>
            </a:r>
            <a:r>
              <a:rPr lang="en-US" sz="1100" dirty="0">
                <a:latin typeface="Consolas" panose="020B0609020204030204" pitchFamily="49" charset="0"/>
              </a:rPr>
              <a:t>A2C, DDPG, PPO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Rectangle: Rounded Corners 22">
            <a:extLst>
              <a:ext uri="{FF2B5EF4-FFF2-40B4-BE49-F238E27FC236}">
                <a16:creationId xmlns:a16="http://schemas.microsoft.com/office/drawing/2014/main" id="{B014160D-7AF9-42C0-1961-A7086EC0C140}"/>
              </a:ext>
            </a:extLst>
          </p:cNvPr>
          <p:cNvSpPr/>
          <p:nvPr/>
        </p:nvSpPr>
        <p:spPr>
          <a:xfrm>
            <a:off x="1112807" y="3643231"/>
            <a:ext cx="1749934" cy="8058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Ensemble agents: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A2C+DDPG+PPO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6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1659-C5C3-43D0-0ED0-C140F0AC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672407"/>
          </a:xfrm>
        </p:spPr>
        <p:txBody>
          <a:bodyPr/>
          <a:lstStyle/>
          <a:p>
            <a:r>
              <a:rPr lang="en-US" dirty="0"/>
              <a:t>System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81F7A-37A1-C214-1E7A-7F5FB9205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68" y="1055914"/>
            <a:ext cx="4428349" cy="508739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GB" sz="2400" dirty="0"/>
              <a:t>Python 3.6 environment with TensorFlow 1.13</a:t>
            </a:r>
          </a:p>
          <a:p>
            <a:pPr>
              <a:buFont typeface="Wingdings" pitchFamily="2" charset="2"/>
              <a:buChar char="q"/>
            </a:pPr>
            <a:r>
              <a:rPr lang="en-GB" sz="2400" dirty="0"/>
              <a:t>Core i7 CPU computer 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3.8 GHz and 32 GB RAM</a:t>
            </a:r>
          </a:p>
          <a:p>
            <a:pPr>
              <a:buFont typeface="Wingdings" pitchFamily="2" charset="2"/>
              <a:buChar char="q"/>
            </a:pPr>
            <a:r>
              <a:rPr lang="en-GB" sz="2400" dirty="0"/>
              <a:t>Replay memory size to 128 and the mini­ batch size to 64. </a:t>
            </a:r>
          </a:p>
          <a:p>
            <a:pPr marL="3810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7A35C-2094-E136-C819-FF3F92EF81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7A1AAB9-F153-209D-6481-2CA7D0E80100}"/>
              </a:ext>
            </a:extLst>
          </p:cNvPr>
          <p:cNvSpPr txBox="1">
            <a:spLocks/>
          </p:cNvSpPr>
          <p:nvPr/>
        </p:nvSpPr>
        <p:spPr>
          <a:xfrm>
            <a:off x="4638384" y="1012370"/>
            <a:ext cx="4428348" cy="508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GB" sz="2400" dirty="0"/>
              <a:t>The discount factor = 0.9</a:t>
            </a:r>
          </a:p>
          <a:p>
            <a:pPr>
              <a:buFont typeface="Wingdings" pitchFamily="2" charset="2"/>
              <a:buChar char="q"/>
            </a:pPr>
            <a:r>
              <a:rPr lang="en-GB" sz="2400" dirty="0"/>
              <a:t> Epsilon ­greedy  = 0.1</a:t>
            </a:r>
          </a:p>
          <a:p>
            <a:pPr>
              <a:buFont typeface="Wingdings" pitchFamily="2" charset="2"/>
              <a:buChar char="q"/>
            </a:pPr>
            <a:r>
              <a:rPr lang="en-GB" sz="2400" dirty="0"/>
              <a:t>learning rate = 0.01 </a:t>
            </a:r>
          </a:p>
          <a:p>
            <a:pPr>
              <a:buFont typeface="Wingdings" pitchFamily="2" charset="2"/>
              <a:buChar char="q"/>
            </a:pPr>
            <a:r>
              <a:rPr lang="en-GB" sz="2400" dirty="0" err="1"/>
              <a:t>ReLU</a:t>
            </a:r>
            <a:r>
              <a:rPr lang="en-GB" sz="2400" dirty="0"/>
              <a:t> for the hidden layers and sigmoid output layer. </a:t>
            </a:r>
          </a:p>
          <a:p>
            <a:pPr>
              <a:buFont typeface="Wingdings" pitchFamily="2" charset="2"/>
              <a:buChar char="q"/>
            </a:pPr>
            <a:r>
              <a:rPr lang="en-GB" sz="2400" dirty="0"/>
              <a:t>To optimize the loss function, we use the SGD optimizer. </a:t>
            </a:r>
          </a:p>
          <a:p>
            <a:pPr>
              <a:buFont typeface="Wingdings" pitchFamily="2" charset="2"/>
              <a:buChar char="q"/>
            </a:pPr>
            <a:r>
              <a:rPr lang="en-GB" sz="2400" dirty="0"/>
              <a:t>we execute all the simulations over 2000 episodes. </a:t>
            </a:r>
          </a:p>
        </p:txBody>
      </p:sp>
    </p:spTree>
    <p:extLst>
      <p:ext uri="{BB962C8B-B14F-4D97-AF65-F5344CB8AC3E}">
        <p14:creationId xmlns:p14="http://schemas.microsoft.com/office/powerpoint/2010/main" val="382346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72C7-1003-DDFD-933E-DAB1B4D1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2" y="18007"/>
            <a:ext cx="7683873" cy="813921"/>
          </a:xfrm>
        </p:spPr>
        <p:txBody>
          <a:bodyPr/>
          <a:lstStyle/>
          <a:p>
            <a:pPr algn="ctr"/>
            <a:r>
              <a:rPr lang="en-US" dirty="0"/>
              <a:t>Results Discussions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C93D-0AAD-BC0C-A785-E2BC890D5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943" y="657957"/>
            <a:ext cx="7990114" cy="1279901"/>
          </a:xfrm>
        </p:spPr>
        <p:txBody>
          <a:bodyPr/>
          <a:lstStyle/>
          <a:p>
            <a:pPr marL="38100" indent="0" algn="ctr">
              <a:buNone/>
            </a:pPr>
            <a:r>
              <a:rPr lang="en-US" dirty="0"/>
              <a:t>Convergence analysis for Policy Optimization and Q-learning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0ADA-C58B-9889-E42C-B94D14E7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8138A1-606A-6BFE-F5F6-9C62BC731E1D}"/>
              </a:ext>
            </a:extLst>
          </p:cNvPr>
          <p:cNvCxnSpPr/>
          <p:nvPr/>
        </p:nvCxnSpPr>
        <p:spPr>
          <a:xfrm>
            <a:off x="911960" y="1896622"/>
            <a:ext cx="75012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11288F-9210-38F7-0B5D-59BB6C61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" y="2577808"/>
            <a:ext cx="4349417" cy="2899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DADD1-B66C-6EE7-F1C4-18C43E29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58" y="2577808"/>
            <a:ext cx="4448417" cy="29656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968BD86-EE9D-BBB6-D732-2E8140CC5974}"/>
              </a:ext>
            </a:extLst>
          </p:cNvPr>
          <p:cNvSpPr txBox="1">
            <a:spLocks/>
          </p:cNvSpPr>
          <p:nvPr/>
        </p:nvSpPr>
        <p:spPr>
          <a:xfrm>
            <a:off x="5007429" y="5477419"/>
            <a:ext cx="3559628" cy="99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US" sz="2400" dirty="0"/>
              <a:t>(b) Policy Optimization: A3C, TRPO, PPO, PG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E15DA7-0F68-7F4E-29B0-601F4A784A7F}"/>
              </a:ext>
            </a:extLst>
          </p:cNvPr>
          <p:cNvSpPr txBox="1">
            <a:spLocks/>
          </p:cNvSpPr>
          <p:nvPr/>
        </p:nvSpPr>
        <p:spPr>
          <a:xfrm>
            <a:off x="454191" y="5477418"/>
            <a:ext cx="3559628" cy="99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US" sz="2400" dirty="0"/>
              <a:t>(a) Q-learning: HER, C51, QR-DQN, DQN</a:t>
            </a:r>
          </a:p>
        </p:txBody>
      </p:sp>
    </p:spTree>
    <p:extLst>
      <p:ext uri="{BB962C8B-B14F-4D97-AF65-F5344CB8AC3E}">
        <p14:creationId xmlns:p14="http://schemas.microsoft.com/office/powerpoint/2010/main" val="48838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72C7-1003-DDFD-933E-DAB1B4D1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2" y="18007"/>
            <a:ext cx="7683873" cy="813921"/>
          </a:xfrm>
        </p:spPr>
        <p:txBody>
          <a:bodyPr/>
          <a:lstStyle/>
          <a:p>
            <a:pPr algn="ctr"/>
            <a:r>
              <a:rPr lang="en-US" dirty="0"/>
              <a:t>Results Discussions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C93D-0AAD-BC0C-A785-E2BC890D5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943" y="657957"/>
            <a:ext cx="7990114" cy="1279901"/>
          </a:xfrm>
        </p:spPr>
        <p:txBody>
          <a:bodyPr/>
          <a:lstStyle/>
          <a:p>
            <a:pPr marL="38100" indent="0" algn="ctr">
              <a:buNone/>
            </a:pPr>
            <a:r>
              <a:rPr lang="en-US" dirty="0"/>
              <a:t>Convergence analysis for hybrid RL algorithms and top selection for each group.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0ADA-C58B-9889-E42C-B94D14E7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8138A1-606A-6BFE-F5F6-9C62BC731E1D}"/>
              </a:ext>
            </a:extLst>
          </p:cNvPr>
          <p:cNvCxnSpPr/>
          <p:nvPr/>
        </p:nvCxnSpPr>
        <p:spPr>
          <a:xfrm>
            <a:off x="911960" y="1896622"/>
            <a:ext cx="75012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11288F-9210-38F7-0B5D-59BB6C61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297" y="2577808"/>
            <a:ext cx="4349416" cy="2899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DADD1-B66C-6EE7-F1C4-18C43E29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0858" y="2577808"/>
            <a:ext cx="4448416" cy="29656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968BD86-EE9D-BBB6-D732-2E8140CC5974}"/>
              </a:ext>
            </a:extLst>
          </p:cNvPr>
          <p:cNvSpPr txBox="1">
            <a:spLocks/>
          </p:cNvSpPr>
          <p:nvPr/>
        </p:nvSpPr>
        <p:spPr>
          <a:xfrm>
            <a:off x="5007429" y="5477419"/>
            <a:ext cx="3868040" cy="99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US" sz="2400" dirty="0"/>
              <a:t>(b) Top algorithm selection: DDPG, A3C, HER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E15DA7-0F68-7F4E-29B0-601F4A784A7F}"/>
              </a:ext>
            </a:extLst>
          </p:cNvPr>
          <p:cNvSpPr txBox="1">
            <a:spLocks/>
          </p:cNvSpPr>
          <p:nvPr/>
        </p:nvSpPr>
        <p:spPr>
          <a:xfrm>
            <a:off x="454190" y="5477418"/>
            <a:ext cx="3972861" cy="99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US" sz="2400" dirty="0"/>
              <a:t>(a) Hybrid algorithms: DDPG, TD3, SAC</a:t>
            </a:r>
          </a:p>
        </p:txBody>
      </p:sp>
    </p:spTree>
    <p:extLst>
      <p:ext uri="{BB962C8B-B14F-4D97-AF65-F5344CB8AC3E}">
        <p14:creationId xmlns:p14="http://schemas.microsoft.com/office/powerpoint/2010/main" val="3052262599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84331</TotalTime>
  <Words>815</Words>
  <Application>Microsoft Macintosh PowerPoint</Application>
  <PresentationFormat>On-screen Show (4:3)</PresentationFormat>
  <Paragraphs>143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Raleway</vt:lpstr>
      <vt:lpstr>Arial</vt:lpstr>
      <vt:lpstr>Wingdings</vt:lpstr>
      <vt:lpstr>Consolas</vt:lpstr>
      <vt:lpstr>Lato</vt:lpstr>
      <vt:lpstr>Antonio template</vt:lpstr>
      <vt:lpstr>Project Report Update</vt:lpstr>
      <vt:lpstr>Experimental Setup</vt:lpstr>
      <vt:lpstr>Results Discussions</vt:lpstr>
      <vt:lpstr>Project Update</vt:lpstr>
      <vt:lpstr>Open AI Gym</vt:lpstr>
      <vt:lpstr>How to use DRL to solve vehicle-server selection problem?</vt:lpstr>
      <vt:lpstr>System Configuration</vt:lpstr>
      <vt:lpstr>Results Discussions</vt:lpstr>
      <vt:lpstr>Results Discussions</vt:lpstr>
      <vt:lpstr>Results Discussions</vt:lpstr>
      <vt:lpstr>Results Discussions</vt:lpstr>
      <vt:lpstr>Final Remarks</vt:lpstr>
      <vt:lpstr>Experiment overview</vt:lpstr>
      <vt:lpstr>Experiment overview</vt:lpstr>
      <vt:lpstr>Experiment overview</vt:lpstr>
      <vt:lpstr>Experiment overview</vt:lpstr>
      <vt:lpstr>Experiment overview</vt:lpstr>
      <vt:lpstr>Experiment overview</vt:lpstr>
      <vt:lpstr>Experiment overview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Daniel Doe</dc:creator>
  <cp:lastModifiedBy>Microsoft Office User</cp:lastModifiedBy>
  <cp:revision>23</cp:revision>
  <dcterms:modified xsi:type="dcterms:W3CDTF">2022-07-07T03:13:20Z</dcterms:modified>
</cp:coreProperties>
</file>